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497C9D-BC38-234F-3D38-DF766264CB31}" v="632" dt="2022-09-03T22:33:19.222"/>
    <p1510:client id="{9D5D6E9A-AE11-4341-9207-753C90D70437}" v="40" dt="2022-09-03T20:15:22.0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2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F84F8-A843-48F4-8475-D1DC8F27E5D7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133AF-C35B-4BDE-BEE6-468A1C9CE8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647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4133AF-C35B-4BDE-BEE6-468A1C9CE8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24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79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75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4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9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7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51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37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0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37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57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9/4/2022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32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9/4/2022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15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n5hk/smartxhealth_suraksha" TargetMode="External"/><Relationship Id="rId4" Type="http://schemas.openxmlformats.org/officeDocument/2006/relationships/hyperlink" Target="http://pngimg.com/image/7336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travel.stackexchange.com/questions/18326/beside-bringing-along-a-n95-mask-what-items-should-i-bring-when-going-to-places" TargetMode="External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.amordedioscadiz.org/tec2en/protective_equipment.html" TargetMode="External"/><Relationship Id="rId5" Type="http://schemas.openxmlformats.org/officeDocument/2006/relationships/image" Target="../media/image6.jpeg"/><Relationship Id="rId10" Type="http://schemas.openxmlformats.org/officeDocument/2006/relationships/hyperlink" Target="https://www.flickr.com/photos/jurvetson/14686574793" TargetMode="External"/><Relationship Id="rId4" Type="http://schemas.openxmlformats.org/officeDocument/2006/relationships/hyperlink" Target="http://philbasiceducation.blogspot.com/2013/06/malnutrition-and-childrens-learning.html" TargetMode="Externa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ick-spratt.deviantart.com/art/Surveillance-Camera-Vector-Art-STOCK-60557944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frica-environment.info/tag/recycling/" TargetMode="External"/><Relationship Id="rId5" Type="http://schemas.openxmlformats.org/officeDocument/2006/relationships/image" Target="../media/image10.jpeg"/><Relationship Id="rId4" Type="http://schemas.openxmlformats.org/officeDocument/2006/relationships/hyperlink" Target="http://nick-spratt.deviantart.com/art/Surveillance-Camera-Vector-Art-STOCK-605579441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://nick-spratt.deviantart.com/art/Surveillance-Camera-Vector-Art-STOCK-605579441" TargetMode="External"/><Relationship Id="rId9" Type="http://schemas.openxmlformats.org/officeDocument/2006/relationships/hyperlink" Target="https://africa-environment.info/tag/recyclin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8D1DEBEE-9CE5-2E7F-81C6-236BAC6D98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C2E86F6D-198D-45C3-AC93-8D31B8A4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2678805"/>
            <a:ext cx="12191999" cy="417919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94654" y="1809253"/>
            <a:ext cx="4457690" cy="1332000"/>
          </a:xfrm>
        </p:spPr>
        <p:txBody>
          <a:bodyPr anchor="ctr">
            <a:normAutofit/>
          </a:bodyPr>
          <a:lstStyle/>
          <a:p>
            <a:r>
              <a:rPr lang="en-GB" err="1">
                <a:solidFill>
                  <a:srgbClr val="FFFFFF"/>
                </a:solidFill>
              </a:rPr>
              <a:t>Surakshya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8965" y="2833580"/>
            <a:ext cx="4451347" cy="607476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>
                    <a:alpha val="80000"/>
                  </a:srgbClr>
                </a:solidFill>
              </a:rPr>
              <a:t>Ensuring safety compliance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581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5A016A5-2E3A-8634-351E-A6E312B5CEAA}"/>
              </a:ext>
            </a:extLst>
          </p:cNvPr>
          <p:cNvGrpSpPr/>
          <p:nvPr/>
        </p:nvGrpSpPr>
        <p:grpSpPr>
          <a:xfrm>
            <a:off x="6095997" y="4998681"/>
            <a:ext cx="2743200" cy="1636992"/>
            <a:chOff x="8421974" y="5042224"/>
            <a:chExt cx="2743200" cy="1636992"/>
          </a:xfrm>
        </p:grpSpPr>
        <p:pic>
          <p:nvPicPr>
            <p:cNvPr id="5" name="Picture 5" descr="Text&#10;&#10;Description automatically generated">
              <a:extLst>
                <a:ext uri="{FF2B5EF4-FFF2-40B4-BE49-F238E27FC236}">
                  <a16:creationId xmlns:a16="http://schemas.microsoft.com/office/drawing/2014/main" id="{2C03E6F7-222B-5BF7-CF06-8C3EBA5E9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21974" y="5042224"/>
              <a:ext cx="2743200" cy="945815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</p:pic>
        <p:pic>
          <p:nvPicPr>
            <p:cNvPr id="6" name="Picture 6" descr="Text&#10;&#10;Description automatically generated">
              <a:extLst>
                <a:ext uri="{FF2B5EF4-FFF2-40B4-BE49-F238E27FC236}">
                  <a16:creationId xmlns:a16="http://schemas.microsoft.com/office/drawing/2014/main" id="{5FCF2706-8D1C-88B2-71EA-355F76EBD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1974" y="5974979"/>
              <a:ext cx="2743200" cy="704237"/>
            </a:xfrm>
            <a:prstGeom prst="rect">
              <a:avLst/>
            </a:prstGeom>
            <a:ln>
              <a:solidFill>
                <a:srgbClr val="4472C4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A053CDE-A229-28BF-3776-E8A3E875A012}"/>
              </a:ext>
            </a:extLst>
          </p:cNvPr>
          <p:cNvSpPr txBox="1">
            <a:spLocks/>
          </p:cNvSpPr>
          <p:nvPr/>
        </p:nvSpPr>
        <p:spPr>
          <a:xfrm>
            <a:off x="-664948" y="-5417"/>
            <a:ext cx="6164930" cy="94471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Our Team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22CC3B-E946-71F7-D806-705E3CCDAF54}"/>
              </a:ext>
            </a:extLst>
          </p:cNvPr>
          <p:cNvSpPr txBox="1"/>
          <p:nvPr/>
        </p:nvSpPr>
        <p:spPr>
          <a:xfrm>
            <a:off x="1798819" y="1663946"/>
            <a:ext cx="818701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3200" dirty="0"/>
              <a:t>Amin Shakya, Water Eng.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/>
              <a:t>Harsh Ratna Sawant, Mechanical Eng.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/>
              <a:t>BA Vinod, Electronics Eng.</a:t>
            </a:r>
          </a:p>
        </p:txBody>
      </p:sp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E6FA0AE7-8856-E086-F9D2-8D650013D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26806" y="3593306"/>
            <a:ext cx="1838326" cy="18264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82F82B-4DF7-D72E-35C4-D00B2773AEBE}"/>
              </a:ext>
            </a:extLst>
          </p:cNvPr>
          <p:cNvSpPr txBox="1"/>
          <p:nvPr/>
        </p:nvSpPr>
        <p:spPr>
          <a:xfrm>
            <a:off x="6644662" y="4366664"/>
            <a:ext cx="3031606" cy="6701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dirty="0">
                <a:ea typeface="+mn-lt"/>
                <a:cs typeface="+mn-lt"/>
                <a:hlinkClick r:id="rId5"/>
              </a:rPr>
              <a:t>https://github.com/mn5hk/smartxhealth_suraksha</a:t>
            </a:r>
            <a:r>
              <a:rPr lang="en-GB" dirty="0">
                <a:ea typeface="+mn-lt"/>
                <a:cs typeface="+mn-lt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58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A7094-FCB0-D1AD-4620-2CC7D94D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3321" y="1631985"/>
            <a:ext cx="6164930" cy="944710"/>
          </a:xfrm>
        </p:spPr>
        <p:txBody>
          <a:bodyPr wrap="square" anchor="b">
            <a:normAutofit fontScale="90000"/>
          </a:bodyPr>
          <a:lstStyle/>
          <a:p>
            <a:pPr algn="ctr"/>
            <a:r>
              <a:rPr lang="en-GB">
                <a:solidFill>
                  <a:schemeClr val="bg1"/>
                </a:solidFill>
                <a:highlight>
                  <a:srgbClr val="000000"/>
                </a:highlight>
              </a:rPr>
              <a:t>Why Personal Protective </a:t>
            </a:r>
            <a:r>
              <a:rPr lang="en-GB" err="1">
                <a:solidFill>
                  <a:schemeClr val="bg1"/>
                </a:solidFill>
                <a:highlight>
                  <a:srgbClr val="000000"/>
                </a:highlight>
              </a:rPr>
              <a:t>Equipments</a:t>
            </a:r>
            <a:r>
              <a:rPr lang="en-GB">
                <a:solidFill>
                  <a:schemeClr val="bg1"/>
                </a:solidFill>
                <a:highlight>
                  <a:srgbClr val="000000"/>
                </a:highlight>
              </a:rPr>
              <a:t> (PPEs) in Landfill sites?</a:t>
            </a:r>
          </a:p>
        </p:txBody>
      </p:sp>
      <p:pic>
        <p:nvPicPr>
          <p:cNvPr id="4" name="Picture 4" descr="A picture containing person, child, outdoor, child&#10;&#10;Description automatically generated">
            <a:extLst>
              <a:ext uri="{FF2B5EF4-FFF2-40B4-BE49-F238E27FC236}">
                <a16:creationId xmlns:a16="http://schemas.microsoft.com/office/drawing/2014/main" id="{18E673D3-414B-5D70-C50A-AA8566103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499" r="4251"/>
          <a:stretch/>
        </p:blipFill>
        <p:spPr>
          <a:xfrm>
            <a:off x="154875" y="802328"/>
            <a:ext cx="5778000" cy="5778000"/>
          </a:xfrm>
          <a:custGeom>
            <a:avLst/>
            <a:gdLst/>
            <a:ahLst/>
            <a:cxnLst/>
            <a:rect l="l" t="t" r="r" b="b"/>
            <a:pathLst>
              <a:path w="5778000" h="5778000">
                <a:moveTo>
                  <a:pt x="2889000" y="0"/>
                </a:moveTo>
                <a:cubicBezTo>
                  <a:pt x="4484551" y="0"/>
                  <a:pt x="5778000" y="1293449"/>
                  <a:pt x="5778000" y="2889000"/>
                </a:cubicBezTo>
                <a:cubicBezTo>
                  <a:pt x="5778000" y="4484551"/>
                  <a:pt x="4484551" y="5778000"/>
                  <a:pt x="2889000" y="5778000"/>
                </a:cubicBezTo>
                <a:cubicBezTo>
                  <a:pt x="1293449" y="5778000"/>
                  <a:pt x="0" y="4484551"/>
                  <a:pt x="0" y="2889000"/>
                </a:cubicBezTo>
                <a:cubicBezTo>
                  <a:pt x="0" y="1293449"/>
                  <a:pt x="1293449" y="0"/>
                  <a:pt x="2889000" y="0"/>
                </a:cubicBezTo>
                <a:close/>
              </a:path>
            </a:pathLst>
          </a:cu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9" descr="A picture containing clothing, headdress, helmet&#10;&#10;Description automatically generated">
            <a:extLst>
              <a:ext uri="{FF2B5EF4-FFF2-40B4-BE49-F238E27FC236}">
                <a16:creationId xmlns:a16="http://schemas.microsoft.com/office/drawing/2014/main" id="{D82419A8-9B0F-46C3-860F-69D50CAA00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825646" y="985348"/>
            <a:ext cx="1943724" cy="1527009"/>
          </a:xfrm>
          <a:prstGeom prst="rect">
            <a:avLst/>
          </a:prstGeom>
        </p:spPr>
      </p:pic>
      <p:pic>
        <p:nvPicPr>
          <p:cNvPr id="16" name="Picture 16" descr="A picture containing yellow&#10;&#10;Description automatically generated">
            <a:extLst>
              <a:ext uri="{FF2B5EF4-FFF2-40B4-BE49-F238E27FC236}">
                <a16:creationId xmlns:a16="http://schemas.microsoft.com/office/drawing/2014/main" id="{25F21DC8-BC33-B70A-7843-55D4512D3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88791" y="2660285"/>
            <a:ext cx="779829" cy="779829"/>
          </a:xfr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A214FFED-AB9D-4C18-7D6D-1A11512DAA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26039" y="5834021"/>
            <a:ext cx="594611" cy="7488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A93BD7C-68D8-DE96-4F21-6AD2D5369167}"/>
              </a:ext>
            </a:extLst>
          </p:cNvPr>
          <p:cNvSpPr txBox="1"/>
          <p:nvPr/>
        </p:nvSpPr>
        <p:spPr>
          <a:xfrm>
            <a:off x="6370819" y="2985540"/>
            <a:ext cx="3841229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GB" sz="3200" dirty="0"/>
              <a:t>Injuries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/>
              <a:t>Illness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/>
              <a:t>Public health risk</a:t>
            </a:r>
          </a:p>
        </p:txBody>
      </p:sp>
    </p:spTree>
    <p:extLst>
      <p:ext uri="{BB962C8B-B14F-4D97-AF65-F5344CB8AC3E}">
        <p14:creationId xmlns:p14="http://schemas.microsoft.com/office/powerpoint/2010/main" val="216650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A7094-FCB0-D1AD-4620-2CC7D94D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239" y="1244739"/>
            <a:ext cx="6164930" cy="944710"/>
          </a:xfrm>
        </p:spPr>
        <p:txBody>
          <a:bodyPr wrap="square" anchor="b"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highlight>
                  <a:srgbClr val="000000"/>
                </a:highlight>
              </a:rPr>
              <a:t>Compliance?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93BD7C-68D8-DE96-4F21-6AD2D5369167}"/>
              </a:ext>
            </a:extLst>
          </p:cNvPr>
          <p:cNvSpPr txBox="1"/>
          <p:nvPr/>
        </p:nvSpPr>
        <p:spPr>
          <a:xfrm>
            <a:off x="6370819" y="2985540"/>
            <a:ext cx="3841229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3200" dirty="0"/>
              <a:t>Object Detection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/>
              <a:t>Facial Recognition</a:t>
            </a:r>
          </a:p>
          <a:p>
            <a:pPr marL="285750" indent="-285750">
              <a:buFont typeface="Arial"/>
              <a:buChar char="•"/>
            </a:pPr>
            <a:r>
              <a:rPr lang="en-GB" sz="3200" dirty="0"/>
              <a:t>Motion tracking</a:t>
            </a:r>
          </a:p>
        </p:txBody>
      </p:sp>
      <p:pic>
        <p:nvPicPr>
          <p:cNvPr id="6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CFE6AD45-353E-E984-9243-E5ABF2804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980000" flipH="1">
            <a:off x="2197753" y="1123260"/>
            <a:ext cx="2228539" cy="236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0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A7094-FCB0-D1AD-4620-2CC7D94D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239" y="1244739"/>
            <a:ext cx="6164930" cy="944710"/>
          </a:xfrm>
        </p:spPr>
        <p:txBody>
          <a:bodyPr wrap="square" anchor="b"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highlight>
                  <a:srgbClr val="000000"/>
                </a:highlight>
              </a:rPr>
              <a:t>Phase 1: Object Detection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CFE6AD45-353E-E984-9243-E5ABF2804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980000" flipH="1">
            <a:off x="2197753" y="1123260"/>
            <a:ext cx="2228539" cy="236390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7EC7EB-71DE-5303-7C5C-C6C856913A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335187" y="2285803"/>
            <a:ext cx="2743199" cy="1836689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F13A5F53-4DD9-C438-E733-B437C3147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859" y="3897506"/>
            <a:ext cx="9538740" cy="308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52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A7094-FCB0-D1AD-4620-2CC7D94D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239" y="1244739"/>
            <a:ext cx="6164930" cy="944710"/>
          </a:xfrm>
        </p:spPr>
        <p:txBody>
          <a:bodyPr wrap="square" anchor="b">
            <a:norm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highlight>
                  <a:srgbClr val="000000"/>
                </a:highlight>
              </a:rPr>
              <a:t>Phase 1: Object Detection</a:t>
            </a:r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CFE6AD45-353E-E984-9243-E5ABF2804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980000" flipH="1">
            <a:off x="2197753" y="1123260"/>
            <a:ext cx="2228539" cy="2363903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DBE385D-E26C-9C7A-D1D0-8A9C271EA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381" y="3575224"/>
            <a:ext cx="7862885" cy="3279428"/>
          </a:xfrm>
          <a:prstGeom prst="rect">
            <a:avLst/>
          </a:prstGeom>
        </p:spPr>
      </p:pic>
      <p:pic>
        <p:nvPicPr>
          <p:cNvPr id="8" name="Picture 8" descr="A picture containing text, ground, person&#10;&#10;Description automatically generated">
            <a:extLst>
              <a:ext uri="{FF2B5EF4-FFF2-40B4-BE49-F238E27FC236}">
                <a16:creationId xmlns:a16="http://schemas.microsoft.com/office/drawing/2014/main" id="{F858FD8E-7AFE-8862-9D86-FE3945774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9" y="72022"/>
            <a:ext cx="2743200" cy="2622967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42B58D76-48F3-3C51-40E6-DBCFA12A66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938" y="2658284"/>
            <a:ext cx="6029324" cy="146681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E7EC7EB-71DE-5303-7C5C-C6C856913A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335187" y="2285803"/>
            <a:ext cx="2743199" cy="183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4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A7094-FCB0-D1AD-4620-2CC7D94D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4948" y="-5417"/>
            <a:ext cx="6164930" cy="944710"/>
          </a:xfrm>
        </p:spPr>
        <p:txBody>
          <a:bodyPr wrap="square" anchor="b"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Phase 2: Facial Detection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Flat Recognition Facial · Free vector graphic on Pixabay">
            <a:extLst>
              <a:ext uri="{FF2B5EF4-FFF2-40B4-BE49-F238E27FC236}">
                <a16:creationId xmlns:a16="http://schemas.microsoft.com/office/drawing/2014/main" id="{CD10B8CF-ED01-FE0D-7B16-0E439D61F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619" y="1714500"/>
            <a:ext cx="2743200" cy="2286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319489A-23C7-3F35-1AD4-535C638F53D3}"/>
              </a:ext>
            </a:extLst>
          </p:cNvPr>
          <p:cNvSpPr txBox="1">
            <a:spLocks/>
          </p:cNvSpPr>
          <p:nvPr/>
        </p:nvSpPr>
        <p:spPr>
          <a:xfrm>
            <a:off x="6559765" y="-79235"/>
            <a:ext cx="6164930" cy="94471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Phase 3: Motion Tracking</a:t>
            </a:r>
            <a:endParaRPr lang="en-US" dirty="0"/>
          </a:p>
        </p:txBody>
      </p:sp>
      <p:pic>
        <p:nvPicPr>
          <p:cNvPr id="12" name="Picture 13" descr="Race Men Olympics · Free vector graphic on Pixabay">
            <a:extLst>
              <a:ext uri="{FF2B5EF4-FFF2-40B4-BE49-F238E27FC236}">
                <a16:creationId xmlns:a16="http://schemas.microsoft.com/office/drawing/2014/main" id="{057E4BC2-DBE1-C262-BA8D-D09FC6419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45945" y="1659731"/>
            <a:ext cx="4983955" cy="249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69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A7094-FCB0-D1AD-4620-2CC7D94D9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4948" y="-5417"/>
            <a:ext cx="6164930" cy="944710"/>
          </a:xfrm>
        </p:spPr>
        <p:txBody>
          <a:bodyPr wrap="square" anchor="b"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Unique Selling Point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0319489A-23C7-3F35-1AD4-535C638F53D3}"/>
              </a:ext>
            </a:extLst>
          </p:cNvPr>
          <p:cNvSpPr txBox="1">
            <a:spLocks/>
          </p:cNvSpPr>
          <p:nvPr/>
        </p:nvSpPr>
        <p:spPr>
          <a:xfrm>
            <a:off x="6559765" y="-79235"/>
            <a:ext cx="6164930" cy="94471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Minimum Viable Product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E5FF8-CBCD-0CBA-3701-AB13AA690D4A}"/>
              </a:ext>
            </a:extLst>
          </p:cNvPr>
          <p:cNvSpPr txBox="1"/>
          <p:nvPr/>
        </p:nvSpPr>
        <p:spPr>
          <a:xfrm>
            <a:off x="1798819" y="1663946"/>
            <a:ext cx="3841229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3200" dirty="0"/>
              <a:t>Tech for safety compliance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5E6112-746F-DFBD-F821-DFC032FE7F5C}"/>
              </a:ext>
            </a:extLst>
          </p:cNvPr>
          <p:cNvSpPr txBox="1"/>
          <p:nvPr/>
        </p:nvSpPr>
        <p:spPr>
          <a:xfrm>
            <a:off x="6561318" y="1580601"/>
            <a:ext cx="3841229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3200" dirty="0"/>
              <a:t>PPE detection ML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1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E03ADD4D-D55C-BEB5-2110-DC416D5F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08A82E2-265A-3F5F-892C-35A7C0893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56" y="-75652"/>
            <a:ext cx="10825396" cy="74465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E73D8FA-EE5C-1709-FB8F-C6FEF18989B5}"/>
              </a:ext>
            </a:extLst>
          </p:cNvPr>
          <p:cNvSpPr txBox="1">
            <a:spLocks/>
          </p:cNvSpPr>
          <p:nvPr/>
        </p:nvSpPr>
        <p:spPr>
          <a:xfrm>
            <a:off x="6559765" y="-79235"/>
            <a:ext cx="6164930" cy="58752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The Product Canvas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79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65AA36A-D7CC-493C-A0EE-F8AC3564D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50A2DA-FC3C-4E59-9724-29CF2777D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1769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E03ADD4D-D55C-BEB5-2110-DC416D5F6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9" descr="Diagram, timeline&#10;&#10;Description automatically generated">
            <a:extLst>
              <a:ext uri="{FF2B5EF4-FFF2-40B4-BE49-F238E27FC236}">
                <a16:creationId xmlns:a16="http://schemas.microsoft.com/office/drawing/2014/main" id="{A6DEFFDE-A17A-71BE-77DE-206EE753B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369" y="1249"/>
            <a:ext cx="5129133" cy="68555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053CDE-A229-28BF-3776-E8A3E875A012}"/>
              </a:ext>
            </a:extLst>
          </p:cNvPr>
          <p:cNvSpPr txBox="1">
            <a:spLocks/>
          </p:cNvSpPr>
          <p:nvPr/>
        </p:nvSpPr>
        <p:spPr>
          <a:xfrm>
            <a:off x="-664948" y="-5417"/>
            <a:ext cx="6164930" cy="94471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kern="1200" cap="none" spc="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bg1"/>
                </a:solidFill>
                <a:highlight>
                  <a:srgbClr val="000000"/>
                </a:highlight>
              </a:rPr>
              <a:t>Progress Indicator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26661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DarkSeedLeftStep">
      <a:dk1>
        <a:srgbClr val="000000"/>
      </a:dk1>
      <a:lt1>
        <a:srgbClr val="FFFFFF"/>
      </a:lt1>
      <a:dk2>
        <a:srgbClr val="1B2430"/>
      </a:dk2>
      <a:lt2>
        <a:srgbClr val="F1F3F0"/>
      </a:lt2>
      <a:accent1>
        <a:srgbClr val="BF29E7"/>
      </a:accent1>
      <a:accent2>
        <a:srgbClr val="631ED6"/>
      </a:accent2>
      <a:accent3>
        <a:srgbClr val="2931E7"/>
      </a:accent3>
      <a:accent4>
        <a:srgbClr val="176ED5"/>
      </a:accent4>
      <a:accent5>
        <a:srgbClr val="25BCD2"/>
      </a:accent5>
      <a:accent6>
        <a:srgbClr val="15C491"/>
      </a:accent6>
      <a:hlink>
        <a:srgbClr val="3D94B8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100</Words>
  <Application>Microsoft Office PowerPoint</Application>
  <PresentationFormat>Widescreen</PresentationFormat>
  <Paragraphs>26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 LT Pro</vt:lpstr>
      <vt:lpstr>Calibri</vt:lpstr>
      <vt:lpstr>Goudy Old Style</vt:lpstr>
      <vt:lpstr>Wingdings</vt:lpstr>
      <vt:lpstr>FrostyVTI</vt:lpstr>
      <vt:lpstr>Surakshya</vt:lpstr>
      <vt:lpstr>Why Personal Protective Equipments (PPEs) in Landfill sites?</vt:lpstr>
      <vt:lpstr>Compliance?</vt:lpstr>
      <vt:lpstr>Phase 1: Object Detection</vt:lpstr>
      <vt:lpstr>Phase 1: Object Detection</vt:lpstr>
      <vt:lpstr>Phase 2: Facial Detection</vt:lpstr>
      <vt:lpstr>Unique Selling Point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Amin Shakya</cp:lastModifiedBy>
  <cp:revision>116</cp:revision>
  <dcterms:created xsi:type="dcterms:W3CDTF">2022-09-03T20:08:47Z</dcterms:created>
  <dcterms:modified xsi:type="dcterms:W3CDTF">2022-09-03T22:38:36Z</dcterms:modified>
</cp:coreProperties>
</file>